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5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07" r:id="rId34"/>
    <p:sldId id="286" r:id="rId35"/>
    <p:sldId id="287" r:id="rId36"/>
    <p:sldId id="288" r:id="rId37"/>
    <p:sldId id="289" r:id="rId38"/>
    <p:sldId id="291" r:id="rId39"/>
    <p:sldId id="292" r:id="rId40"/>
    <p:sldId id="293" r:id="rId41"/>
    <p:sldId id="294" r:id="rId42"/>
    <p:sldId id="295" r:id="rId43"/>
    <p:sldId id="296" r:id="rId44"/>
    <p:sldId id="309" r:id="rId45"/>
    <p:sldId id="290" r:id="rId46"/>
    <p:sldId id="308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s-E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20C26EC1-FB2E-4265-A54F-5C2A5F418839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E5B147-F14C-4AAF-9660-580A75340668}" type="slidenum">
              <a:rPr lang="es-ES"/>
              <a:pPr/>
              <a:t>1</a:t>
            </a:fld>
            <a:endParaRPr lang="es-E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596C1E-B013-4E7D-97CF-9685F8AD3538}" type="slidenum">
              <a:rPr lang="es-ES"/>
              <a:pPr/>
              <a:t>10</a:t>
            </a:fld>
            <a:endParaRPr lang="es-E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FF639A-EEAD-4527-9BA6-497DD93871B6}" type="slidenum">
              <a:rPr lang="es-ES"/>
              <a:pPr/>
              <a:t>11</a:t>
            </a:fld>
            <a:endParaRPr lang="es-E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2CE70E-7749-41F8-AEA0-C3665C3DE1C5}" type="slidenum">
              <a:rPr lang="es-ES"/>
              <a:pPr/>
              <a:t>12</a:t>
            </a:fld>
            <a:endParaRPr lang="es-ES"/>
          </a:p>
        </p:txBody>
      </p:sp>
      <p:sp>
        <p:nvSpPr>
          <p:cNvPr id="6860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6861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C68B00-1C85-423B-A7F5-DD95E839D390}" type="slidenum">
              <a:rPr lang="es-ES"/>
              <a:pPr/>
              <a:t>13</a:t>
            </a:fld>
            <a:endParaRPr lang="es-E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81091-445C-418F-B293-9F352951992C}" type="slidenum">
              <a:rPr lang="es-ES"/>
              <a:pPr/>
              <a:t>14</a:t>
            </a:fld>
            <a:endParaRPr lang="es-ES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1904E-65B7-4A3A-865E-DE567EE86FAA}" type="slidenum">
              <a:rPr lang="es-ES"/>
              <a:pPr/>
              <a:t>15</a:t>
            </a:fld>
            <a:endParaRPr lang="es-ES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367392-862E-4EFA-B99A-2C64D9070C02}" type="slidenum">
              <a:rPr lang="es-ES"/>
              <a:pPr/>
              <a:t>16</a:t>
            </a:fld>
            <a:endParaRPr lang="es-ES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6FC425-042F-402B-B645-45E951CF942B}" type="slidenum">
              <a:rPr lang="es-ES"/>
              <a:pPr/>
              <a:t>17</a:t>
            </a:fld>
            <a:endParaRPr lang="es-ES"/>
          </a:p>
        </p:txBody>
      </p:sp>
      <p:sp>
        <p:nvSpPr>
          <p:cNvPr id="7372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373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FF1F5-A809-4EEC-A86A-CCD2FD73D529}" type="slidenum">
              <a:rPr lang="es-ES"/>
              <a:pPr/>
              <a:t>18</a:t>
            </a:fld>
            <a:endParaRPr lang="es-ES"/>
          </a:p>
        </p:txBody>
      </p:sp>
      <p:sp>
        <p:nvSpPr>
          <p:cNvPr id="7475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475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500E9E-08EC-48A6-8777-8BBDF9EF5CF8}" type="slidenum">
              <a:rPr lang="es-ES"/>
              <a:pPr/>
              <a:t>19</a:t>
            </a:fld>
            <a:endParaRPr lang="es-ES"/>
          </a:p>
        </p:txBody>
      </p:sp>
      <p:sp>
        <p:nvSpPr>
          <p:cNvPr id="7577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577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F39F75-E464-4CAF-B74B-2B79DC054399}" type="slidenum">
              <a:rPr lang="es-ES"/>
              <a:pPr/>
              <a:t>2</a:t>
            </a:fld>
            <a:endParaRPr lang="es-E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D12071-94A1-44E0-80C5-624A6A09053C}" type="slidenum">
              <a:rPr lang="es-ES"/>
              <a:pPr/>
              <a:t>20</a:t>
            </a:fld>
            <a:endParaRPr lang="es-ES"/>
          </a:p>
        </p:txBody>
      </p:sp>
      <p:sp>
        <p:nvSpPr>
          <p:cNvPr id="7680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6802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3BF641-B75A-4475-99CD-18C8816AE46F}" type="slidenum">
              <a:rPr lang="es-ES"/>
              <a:pPr/>
              <a:t>21</a:t>
            </a:fld>
            <a:endParaRPr lang="es-ES"/>
          </a:p>
        </p:txBody>
      </p:sp>
      <p:sp>
        <p:nvSpPr>
          <p:cNvPr id="77825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7826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E136A3-0288-4AEB-A7CD-D742D55E0C3A}" type="slidenum">
              <a:rPr lang="es-ES"/>
              <a:pPr/>
              <a:t>22</a:t>
            </a:fld>
            <a:endParaRPr lang="es-ES"/>
          </a:p>
        </p:txBody>
      </p:sp>
      <p:sp>
        <p:nvSpPr>
          <p:cNvPr id="7884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885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3C0B9-150E-447C-B39A-A0E8D851714E}" type="slidenum">
              <a:rPr lang="es-ES"/>
              <a:pPr/>
              <a:t>23</a:t>
            </a:fld>
            <a:endParaRPr lang="es-ES"/>
          </a:p>
        </p:txBody>
      </p:sp>
      <p:sp>
        <p:nvSpPr>
          <p:cNvPr id="7987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7987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5E138C-6304-44DB-9860-643CB22BAEE1}" type="slidenum">
              <a:rPr lang="es-ES"/>
              <a:pPr/>
              <a:t>24</a:t>
            </a:fld>
            <a:endParaRPr lang="es-ES"/>
          </a:p>
        </p:txBody>
      </p:sp>
      <p:sp>
        <p:nvSpPr>
          <p:cNvPr id="8089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089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3AD047-9889-42AA-BA01-03E583B209E2}" type="slidenum">
              <a:rPr lang="es-ES"/>
              <a:pPr/>
              <a:t>25</a:t>
            </a:fld>
            <a:endParaRPr lang="es-ES"/>
          </a:p>
        </p:txBody>
      </p:sp>
      <p:sp>
        <p:nvSpPr>
          <p:cNvPr id="8192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1922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BAAC3C-5977-4921-A745-3F0AB79343BF}" type="slidenum">
              <a:rPr lang="es-ES"/>
              <a:pPr/>
              <a:t>26</a:t>
            </a:fld>
            <a:endParaRPr lang="es-ES"/>
          </a:p>
        </p:txBody>
      </p:sp>
      <p:sp>
        <p:nvSpPr>
          <p:cNvPr id="82945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2946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0DC8F8-6D62-400F-8A87-E0CED3FF7BFB}" type="slidenum">
              <a:rPr lang="es-ES"/>
              <a:pPr/>
              <a:t>27</a:t>
            </a:fld>
            <a:endParaRPr lang="es-ES"/>
          </a:p>
        </p:txBody>
      </p:sp>
      <p:sp>
        <p:nvSpPr>
          <p:cNvPr id="8396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397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E01899-6DF9-4062-90DE-523E2E3B8692}" type="slidenum">
              <a:rPr lang="es-ES"/>
              <a:pPr/>
              <a:t>28</a:t>
            </a:fld>
            <a:endParaRPr lang="es-ES"/>
          </a:p>
        </p:txBody>
      </p:sp>
      <p:sp>
        <p:nvSpPr>
          <p:cNvPr id="8499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499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AB3D68-5535-48A7-B1F9-2BD3F824AEF4}" type="slidenum">
              <a:rPr lang="es-ES"/>
              <a:pPr/>
              <a:t>29</a:t>
            </a:fld>
            <a:endParaRPr lang="es-ES"/>
          </a:p>
        </p:txBody>
      </p:sp>
      <p:sp>
        <p:nvSpPr>
          <p:cNvPr id="8601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601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6D13FC-73C3-4B70-9259-F14716C34EDC}" type="slidenum">
              <a:rPr lang="es-ES"/>
              <a:pPr/>
              <a:t>3</a:t>
            </a:fld>
            <a:endParaRPr lang="es-E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2E4605-A222-4E70-9E33-B1B416C28185}" type="slidenum">
              <a:rPr lang="es-ES"/>
              <a:pPr/>
              <a:t>30</a:t>
            </a:fld>
            <a:endParaRPr lang="es-ES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9B7371-BE02-457A-BB82-583EC399343F}" type="slidenum">
              <a:rPr lang="es-ES"/>
              <a:pPr/>
              <a:t>32</a:t>
            </a:fld>
            <a:endParaRPr lang="es-ES"/>
          </a:p>
        </p:txBody>
      </p:sp>
      <p:sp>
        <p:nvSpPr>
          <p:cNvPr id="88065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8066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9D13B-15B3-4AE2-86C7-539D5F6D8BC3}" type="slidenum">
              <a:rPr lang="es-ES"/>
              <a:pPr/>
              <a:t>33</a:t>
            </a:fld>
            <a:endParaRPr lang="es-ES"/>
          </a:p>
        </p:txBody>
      </p:sp>
      <p:sp>
        <p:nvSpPr>
          <p:cNvPr id="8908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8909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06A935-247D-4151-8BCA-55A6766A2411}" type="slidenum">
              <a:rPr lang="es-ES"/>
              <a:pPr/>
              <a:t>34</a:t>
            </a:fld>
            <a:endParaRPr lang="es-ES"/>
          </a:p>
        </p:txBody>
      </p:sp>
      <p:sp>
        <p:nvSpPr>
          <p:cNvPr id="9011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011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E24E92-C02B-427F-B9DB-C2D2E601D721}" type="slidenum">
              <a:rPr lang="es-ES"/>
              <a:pPr/>
              <a:t>35</a:t>
            </a:fld>
            <a:endParaRPr lang="es-ES"/>
          </a:p>
        </p:txBody>
      </p:sp>
      <p:sp>
        <p:nvSpPr>
          <p:cNvPr id="9113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113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D4DE53-38D1-445E-A40C-CEA8682E0FFD}" type="slidenum">
              <a:rPr lang="es-ES"/>
              <a:pPr/>
              <a:t>36</a:t>
            </a:fld>
            <a:endParaRPr lang="es-ES"/>
          </a:p>
        </p:txBody>
      </p:sp>
      <p:sp>
        <p:nvSpPr>
          <p:cNvPr id="93185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3186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314A3A-64B6-4AD8-BFAC-71818550B299}" type="slidenum">
              <a:rPr lang="es-ES"/>
              <a:pPr/>
              <a:t>37</a:t>
            </a:fld>
            <a:endParaRPr lang="es-ES"/>
          </a:p>
        </p:txBody>
      </p:sp>
      <p:sp>
        <p:nvSpPr>
          <p:cNvPr id="9420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421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5668B9-BAAD-44F8-99F5-DFC4AE606791}" type="slidenum">
              <a:rPr lang="es-ES"/>
              <a:pPr/>
              <a:t>38</a:t>
            </a:fld>
            <a:endParaRPr lang="es-ES"/>
          </a:p>
        </p:txBody>
      </p:sp>
      <p:sp>
        <p:nvSpPr>
          <p:cNvPr id="9523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523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8839FD-C920-4D5A-846C-F21D3EADFD5E}" type="slidenum">
              <a:rPr lang="es-ES"/>
              <a:pPr/>
              <a:t>39</a:t>
            </a:fld>
            <a:endParaRPr lang="es-ES"/>
          </a:p>
        </p:txBody>
      </p:sp>
      <p:sp>
        <p:nvSpPr>
          <p:cNvPr id="9625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625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488566-A0E4-4A2F-861C-CC0245B4DBB2}" type="slidenum">
              <a:rPr lang="es-ES"/>
              <a:pPr/>
              <a:t>40</a:t>
            </a:fld>
            <a:endParaRPr lang="es-ES"/>
          </a:p>
        </p:txBody>
      </p:sp>
      <p:sp>
        <p:nvSpPr>
          <p:cNvPr id="9728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7282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A834B8-E002-47E3-B063-32E13804A35A}" type="slidenum">
              <a:rPr lang="es-ES"/>
              <a:pPr/>
              <a:t>4</a:t>
            </a:fld>
            <a:endParaRPr lang="es-E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CFBC20-20AF-425D-971A-E107D3D2F0C5}" type="slidenum">
              <a:rPr lang="es-ES"/>
              <a:pPr/>
              <a:t>41</a:t>
            </a:fld>
            <a:endParaRPr lang="es-ES"/>
          </a:p>
        </p:txBody>
      </p:sp>
      <p:sp>
        <p:nvSpPr>
          <p:cNvPr id="98305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8306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EB095B-1868-47A2-B412-49F968BC6279}" type="slidenum">
              <a:rPr lang="es-ES"/>
              <a:pPr/>
              <a:t>43</a:t>
            </a:fld>
            <a:endParaRPr lang="es-ES"/>
          </a:p>
        </p:txBody>
      </p:sp>
      <p:sp>
        <p:nvSpPr>
          <p:cNvPr id="9216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0AD2F6-42AC-479F-A564-5B7A128EB4C7}" type="slidenum">
              <a:rPr lang="es-ES"/>
              <a:pPr/>
              <a:t>45</a:t>
            </a:fld>
            <a:endParaRPr lang="es-ES"/>
          </a:p>
        </p:txBody>
      </p:sp>
      <p:sp>
        <p:nvSpPr>
          <p:cNvPr id="99329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99330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21D9F9-7C5B-4BFC-A1D3-9281EC6146FA}" type="slidenum">
              <a:rPr lang="es-ES"/>
              <a:pPr/>
              <a:t>46</a:t>
            </a:fld>
            <a:endParaRPr lang="es-ES"/>
          </a:p>
        </p:txBody>
      </p:sp>
      <p:sp>
        <p:nvSpPr>
          <p:cNvPr id="100353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3D24D1-B643-4F53-9A8A-45DA2EC016B1}" type="slidenum">
              <a:rPr lang="es-ES"/>
              <a:pPr/>
              <a:t>47</a:t>
            </a:fld>
            <a:endParaRPr lang="es-ES"/>
          </a:p>
        </p:txBody>
      </p:sp>
      <p:sp>
        <p:nvSpPr>
          <p:cNvPr id="10137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10137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716B12-9269-4C13-81A7-0FDB0ACBF95E}" type="slidenum">
              <a:rPr lang="es-ES"/>
              <a:pPr/>
              <a:t>48</a:t>
            </a:fld>
            <a:endParaRPr lang="es-ES"/>
          </a:p>
        </p:txBody>
      </p:sp>
      <p:sp>
        <p:nvSpPr>
          <p:cNvPr id="10240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102402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7608A5-5423-4087-9D19-B16DDD8F17AF}" type="slidenum">
              <a:rPr lang="es-ES"/>
              <a:pPr/>
              <a:t>49</a:t>
            </a:fld>
            <a:endParaRPr lang="es-ES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0D4719-03EB-4392-A7EA-C420D3E6BB4A}" type="slidenum">
              <a:rPr lang="es-ES"/>
              <a:pPr/>
              <a:t>50</a:t>
            </a:fld>
            <a:endParaRPr lang="es-ES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D7F82C-ACE5-47AC-B0E8-451F6DC53F28}" type="slidenum">
              <a:rPr lang="es-ES"/>
              <a:pPr/>
              <a:t>51</a:t>
            </a:fld>
            <a:endParaRPr lang="es-ES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08AC53-6724-4EEE-88FC-C3738DA7070F}" type="slidenum">
              <a:rPr lang="es-ES"/>
              <a:pPr/>
              <a:t>52</a:t>
            </a:fld>
            <a:endParaRPr lang="es-ES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3032E3-3C60-4115-8E64-156FF499AA2A}" type="slidenum">
              <a:rPr lang="es-ES"/>
              <a:pPr/>
              <a:t>5</a:t>
            </a:fld>
            <a:endParaRPr lang="es-E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E1D341-09F3-491C-8D26-0867400CDBEE}" type="slidenum">
              <a:rPr lang="es-ES"/>
              <a:pPr/>
              <a:t>53</a:t>
            </a:fld>
            <a:endParaRPr lang="es-ES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7D71BB-B25D-4545-AF44-44C6C44A8052}" type="slidenum">
              <a:rPr lang="es-ES"/>
              <a:pPr/>
              <a:t>54</a:t>
            </a:fld>
            <a:endParaRPr lang="es-ES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77C700-5D65-4E10-A7D4-35169731DFA5}" type="slidenum">
              <a:rPr lang="es-ES"/>
              <a:pPr/>
              <a:t>6</a:t>
            </a:fld>
            <a:endParaRPr lang="es-E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72F086-8B3D-4997-B1CE-F749CDB386F1}" type="slidenum">
              <a:rPr lang="es-ES"/>
              <a:pPr/>
              <a:t>7</a:t>
            </a:fld>
            <a:endParaRPr lang="es-E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9F52D3-A1D2-4763-A4A3-D30078936987}" type="slidenum">
              <a:rPr lang="es-ES"/>
              <a:pPr/>
              <a:t>8</a:t>
            </a:fld>
            <a:endParaRPr lang="es-E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8F04F-5A86-41E9-BC01-283B36A98E82}" type="slidenum">
              <a:rPr lang="es-ES"/>
              <a:pPr/>
              <a:t>9</a:t>
            </a:fld>
            <a:endParaRPr lang="es-ES"/>
          </a:p>
        </p:txBody>
      </p:sp>
      <p:sp>
        <p:nvSpPr>
          <p:cNvPr id="6553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>
              <a:latin typeface="Arial" charset="0"/>
              <a:cs typeface="Arial Unicode MS" charset="0"/>
            </a:endParaRPr>
          </a:p>
        </p:txBody>
      </p:sp>
      <p:sp>
        <p:nvSpPr>
          <p:cNvPr id="65538" name="Rectangle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432BAE-2A35-40A1-8BE0-4C86DBC186D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192371-211A-4B4C-8572-84A77510A92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F8BE0D-AC90-4BBD-BF8F-F534B85F5E5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FF5C02A5-6450-45ED-AD2A-7027CD3F5E5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AA9A57-26C1-42D8-AAA3-0754C43524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F85AEF-02F7-40AA-963C-6A199515189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2B88E4-2538-4F77-98BD-08802206DEF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4E5FB2-F2DD-4772-99E1-119CAB5E165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173569-06E7-47CA-96A2-59FAD48EB88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1FE8F7-7744-4C1F-8FED-4DEF36232E2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87D218-2A42-4560-B8DF-890642C4793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088D07-3B36-4CB6-A5EE-0F0015BA34B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E1058A-A74F-4311-B9B0-3B111B6B32A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4B936B-434F-4221-B293-CAAB77C0CC9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4D02AD-A668-4B91-BE87-5081FA4FE32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5403B3-98DA-45C0-B07F-79D84A779C9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13CB49-4380-46EB-A5F5-F272AD7ABB9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0672A4-D2C9-4A83-B415-029F1F656BC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7B2BB4-D794-49EF-9275-1811F1BA40E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BF62E3-C9FF-4001-BA04-2714F0B90C5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FAD0DC-F5F0-403B-9A26-DDE36BB9F83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E4BD90-4264-4109-B5E0-9985506424C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642B10-BFF0-4B26-A237-0D1E0F2CB6F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8F619E-17A2-4073-8FBE-7359C5A9422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99803B-83E6-467D-B9EC-25CA61EC9E6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764A99-186A-43E0-B026-7A38752E7FC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580F0D-C7A7-4948-9603-817872C12F2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E403BD-28AF-4DB7-B56E-BC8D82C9312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03BD7A-E943-43A8-BCA9-A5ECF780D1A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DD9337-EE72-4D80-9E2A-424FDB6619F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1625828-D7C0-4DFC-BF53-13E2DD392E4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CB8B2B-388F-467C-A3CE-EB81EC31918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A9A146-8439-49AD-9507-BEF32025F51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C2262C-726C-4C16-82B9-9492C7F0249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fld id="{2C2211A5-3299-4523-9496-772987B589C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fld id="{9270E6AE-B5A0-4BAF-8DD2-885DF05301DC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fld id="{057874AB-EE1D-43B1-B548-78EBD6CA2F5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5775" y="-107950"/>
            <a:ext cx="11322050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08300" y="647700"/>
            <a:ext cx="7315200" cy="11938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8000" b="1">
                <a:solidFill>
                  <a:srgbClr val="FFFFFF"/>
                </a:solidFill>
              </a:rPr>
              <a:t>Aduanas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484438" y="1260475"/>
            <a:ext cx="7315200" cy="1193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FFFFFF"/>
                </a:solidFill>
                <a:cs typeface="Arial" charset="0"/>
              </a:rPr>
              <a:t>Una experiencia educativa de Knowleb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63613" y="2339975"/>
            <a:ext cx="7218362" cy="1828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El taxón del </a:t>
            </a:r>
            <a:r>
              <a:rPr lang="es-ES" sz="36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Reino</a:t>
            </a:r>
            <a:r>
              <a:rPr lang="es-ES" sz="3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, seguro que os suena, contiene el reino animal, vegetal, fungi, etc...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963613" y="4278313"/>
            <a:ext cx="7218362" cy="427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600" dirty="0">
                <a:solidFill>
                  <a:srgbClr val="000000"/>
                </a:solidFill>
                <a:cs typeface="Calibri" pitchFamily="32" charset="0"/>
              </a:rPr>
              <a:t>Veamos algunos ejemplos concretos.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908175" y="1439863"/>
            <a:ext cx="1368425" cy="1460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El caballo y la cebra pertenecen a los mismos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taxones 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hasta llegar a la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especie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, donde se separan.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44575" y="4646613"/>
            <a:ext cx="2282825" cy="1477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Reino: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Animalia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Filo:	</a:t>
            </a:r>
            <a:r>
              <a:rPr lang="es-ES" sz="1200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Chordata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Clase:	</a:t>
            </a:r>
            <a:r>
              <a:rPr lang="es-ES" sz="1200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Mammalia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Orden: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Perissodactyla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Familia: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Equidae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Género: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Equus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12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Especie: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Ferus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843713" y="4646613"/>
            <a:ext cx="1579562" cy="1477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Fungi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Basidiomycota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Agaricomycetes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Russulales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Russulaceae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i="1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Lactarius</a:t>
            </a:r>
            <a:endParaRPr lang="es-ES" sz="1200" i="1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 i="1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Deliciosus</a:t>
            </a:r>
            <a:endParaRPr lang="es-ES" sz="1200" i="1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344988" y="4646613"/>
            <a:ext cx="1144587" cy="1477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Animalia</a:t>
            </a: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Chordata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Mammalia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Artiodactyla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Bovidae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Bos</a:t>
            </a:r>
            <a:endParaRPr lang="es-ES" sz="1200" i="1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Taurus</a:t>
            </a:r>
            <a:endParaRPr lang="es-ES" sz="1200" i="1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111500" y="4646613"/>
            <a:ext cx="1266825" cy="1477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Animalia</a:t>
            </a: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Chordata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Mammalia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Perissodactyla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Equidae</a:t>
            </a:r>
            <a:endParaRPr lang="es-ES" sz="1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Equus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Zebra</a:t>
            </a:r>
            <a:endParaRPr lang="es-ES" sz="1200" i="1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568950" y="4646613"/>
            <a:ext cx="1347788" cy="1477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Animalia</a:t>
            </a: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Echinodermata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Asteroidea</a:t>
            </a: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Forcipulatida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dirty="0" err="1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Asteriidae</a:t>
            </a:r>
            <a:endParaRPr lang="es-ES" sz="1200" dirty="0">
              <a:solidFill>
                <a:srgbClr val="FF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Asterias</a:t>
            </a:r>
          </a:p>
          <a:p>
            <a:pPr>
              <a:lnSpc>
                <a:spcPct val="100000"/>
              </a:lnSpc>
              <a:tabLst>
                <a:tab pos="723900" algn="l"/>
              </a:tabLst>
            </a:pPr>
            <a:r>
              <a:rPr lang="es-ES" sz="1200" i="1" dirty="0">
                <a:solidFill>
                  <a:srgbClr val="FF0000"/>
                </a:solidFill>
                <a:latin typeface="Calibri" pitchFamily="32" charset="0"/>
                <a:cs typeface="Calibri" pitchFamily="32" charset="0"/>
              </a:rPr>
              <a:t>Rubens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rcRect l="11551" r="31721"/>
          <a:stretch>
            <a:fillRect/>
          </a:stretch>
        </p:blipFill>
        <p:spPr bwMode="auto">
          <a:xfrm>
            <a:off x="6907213" y="3371850"/>
            <a:ext cx="863600" cy="1017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 cstate="print"/>
          <a:srcRect l="18619" r="17165"/>
          <a:stretch>
            <a:fillRect/>
          </a:stretch>
        </p:blipFill>
        <p:spPr bwMode="auto">
          <a:xfrm>
            <a:off x="5597525" y="3327400"/>
            <a:ext cx="909638" cy="1062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50" y="3298825"/>
            <a:ext cx="863600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2638" y="3154363"/>
            <a:ext cx="782637" cy="117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3738" y="3111500"/>
            <a:ext cx="909637" cy="1258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455988" y="1784350"/>
            <a:ext cx="1839912" cy="1095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El caballo, la cebra y la vaca coinciden en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reino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,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filo 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y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clase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, pero la vaca se separa en el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orden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.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5316538" y="1323975"/>
            <a:ext cx="1608137" cy="1095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Con la estrella de mar coinciden únicamente en el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taxón 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del reino: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animalia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.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6767513" y="2160588"/>
            <a:ext cx="1944687" cy="912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El níscalo pertenece al 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reino fungi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, por lo que no coincide en ninguna categoría con el resto.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1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0" y="2355850"/>
            <a:ext cx="9144000" cy="2181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	En ciencia, los seres vivos se identifican por su nombre científico, </a:t>
            </a:r>
          </a:p>
          <a:p>
            <a:pPr marL="342900" indent="-3413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que lo forman las dos últimas categorías de la </a:t>
            </a:r>
          </a:p>
          <a:p>
            <a:pPr marL="342900" indent="-3413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clasificación taxonómica. </a:t>
            </a:r>
            <a:r>
              <a:rPr lang="es-ES" sz="1600" b="1">
                <a:solidFill>
                  <a:srgbClr val="0084D1"/>
                </a:solidFill>
                <a:cs typeface="Arial" charset="0"/>
              </a:rPr>
              <a:t>Género y especie</a:t>
            </a:r>
            <a:r>
              <a:rPr lang="es-ES" sz="16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31800" y="3240088"/>
            <a:ext cx="8064500" cy="1685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marL="457200" algn="ctr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6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Por ejemplo:</a:t>
            </a:r>
          </a:p>
          <a:p>
            <a:pPr marL="457200" algn="ctr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Nombre común		Lobo</a:t>
            </a:r>
          </a:p>
          <a:p>
            <a:pPr marL="457200" algn="ctr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Nombre científico 	</a:t>
            </a:r>
            <a:r>
              <a:rPr lang="es-ES" sz="3600" b="1" i="1" dirty="0" err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Canis</a:t>
            </a:r>
            <a:r>
              <a:rPr lang="es-ES" sz="3600" b="1" i="1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 lupus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57200" y="2376488"/>
            <a:ext cx="8229600" cy="2027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57200" algn="ctr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Los nombres científicos deben escribirse siempre en </a:t>
            </a:r>
            <a:r>
              <a:rPr lang="es-ES" sz="1600" b="1" i="1">
                <a:solidFill>
                  <a:srgbClr val="000000"/>
                </a:solidFill>
                <a:cs typeface="Arial" charset="0"/>
              </a:rPr>
              <a:t>cursiva </a:t>
            </a:r>
            <a:r>
              <a:rPr lang="es-ES" sz="1600" i="1">
                <a:solidFill>
                  <a:srgbClr val="000000"/>
                </a:solidFill>
                <a:cs typeface="Arial" charset="0"/>
              </a:rPr>
              <a:t>y </a:t>
            </a:r>
            <a:r>
              <a:rPr lang="es-ES" sz="1600" b="1" i="1">
                <a:solidFill>
                  <a:srgbClr val="000000"/>
                </a:solidFill>
                <a:cs typeface="Arial" charset="0"/>
              </a:rPr>
              <a:t>minúsculas</a:t>
            </a:r>
            <a:r>
              <a:rPr lang="es-ES" sz="1600">
                <a:solidFill>
                  <a:srgbClr val="000000"/>
                </a:solidFill>
                <a:cs typeface="Arial" charset="0"/>
              </a:rPr>
              <a:t>, excepto la primera letra del </a:t>
            </a:r>
            <a:r>
              <a:rPr lang="es-ES" sz="1600" b="1">
                <a:solidFill>
                  <a:srgbClr val="000000"/>
                </a:solidFill>
                <a:cs typeface="Arial" charset="0"/>
              </a:rPr>
              <a:t>género</a:t>
            </a:r>
            <a:r>
              <a:rPr lang="es-ES" sz="1600">
                <a:solidFill>
                  <a:srgbClr val="000000"/>
                </a:solidFill>
                <a:cs typeface="Arial" charset="0"/>
              </a:rPr>
              <a:t>, que irá en mayúsculas.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68350" y="3311525"/>
            <a:ext cx="7607300" cy="995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marL="342900" indent="-341313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							Género		Especie</a:t>
            </a:r>
          </a:p>
          <a:p>
            <a:pPr marL="800100" indent="-341313">
              <a:lnSpc>
                <a:spcPct val="100000"/>
              </a:lnSpc>
              <a:spcBef>
                <a:spcPts val="6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Nombre científico 		</a:t>
            </a:r>
            <a:r>
              <a:rPr lang="es-ES" sz="3200" b="1" i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Canis 	lupus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1871663"/>
            <a:ext cx="8839200" cy="60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En este caso las variantes domésticas y salvajes pertenecen al mismo </a:t>
            </a:r>
            <a:r>
              <a:rPr lang="es-ES" sz="12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género</a:t>
            </a:r>
            <a:r>
              <a:rPr lang="es-ES" sz="12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pero a distinta </a:t>
            </a:r>
            <a:r>
              <a:rPr lang="es-ES" sz="12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especie</a:t>
            </a:r>
            <a:r>
              <a:rPr lang="es-ES" sz="12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.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s-ES" sz="16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2295525"/>
            <a:ext cx="8839200" cy="2419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15900" y="4927600"/>
            <a:ext cx="2160588" cy="669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 i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Llama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 i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Lama glama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376488" y="4927600"/>
            <a:ext cx="2160587" cy="912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Guanaco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 i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Lama guanicoe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endParaRPr lang="es-ES" sz="160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35488" y="4927600"/>
            <a:ext cx="2160587" cy="669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Alpaca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 i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Vicugna pacos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696075" y="4927600"/>
            <a:ext cx="2160588" cy="669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Vicuña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1600" i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Vicugna vicugna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735263" y="5305425"/>
            <a:ext cx="7359650" cy="1966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1090613"/>
            <a:ext cx="7772400" cy="426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600">
                <a:solidFill>
                  <a:srgbClr val="0084D1"/>
                </a:solidFill>
                <a:cs typeface="Arial" charset="0"/>
              </a:rPr>
              <a:t>¿Se os ocurren otros animales que dispongan de una variante doméstica y otra salvaje?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1560" y="2420888"/>
            <a:ext cx="8064896" cy="276998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COMÚN		CIENTÍFICO				COMÚN			CIENTÍFICO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b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Cerdo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Sus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scrofa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domesticus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b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Jabalí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	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Sus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scrofa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Perro	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i="1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Canis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lupus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familiaris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b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Lobo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	</a:t>
            </a:r>
            <a:r>
              <a:rPr lang="es-ES" sz="1200" i="1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Canis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lupus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Gato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Felis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catus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		</a:t>
            </a: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Gato montés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Felis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silvestris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Caballo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Equus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ferus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caballus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b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Cebra</a:t>
            </a: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Equus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zebra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Cabra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Capra</a:t>
            </a:r>
            <a:r>
              <a:rPr lang="es-ES" sz="1200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aegagrus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hircus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</a:t>
            </a:r>
            <a:r>
              <a:rPr lang="es-ES" sz="1200" b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Cabra </a:t>
            </a: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montesa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Capra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pyrenaica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Camello 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Camelus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bactrianus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	</a:t>
            </a:r>
            <a:r>
              <a:rPr lang="es-ES" sz="1200" b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Camello salvaje</a:t>
            </a:r>
            <a:r>
              <a:rPr lang="es-ES" sz="1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		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Camelus</a:t>
            </a:r>
            <a:r>
              <a:rPr lang="es-ES" sz="1200" i="1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ferus</a:t>
            </a:r>
            <a:endParaRPr lang="es-ES" sz="1200" i="1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s-E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31640" y="1340768"/>
            <a:ext cx="6408712" cy="731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600" b="1" dirty="0">
                <a:solidFill>
                  <a:srgbClr val="0084D1"/>
                </a:solidFill>
                <a:cs typeface="Calibri" pitchFamily="32" charset="0"/>
              </a:rPr>
              <a:t>DOMÉSTICOS vs SALVAJES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685800" y="1090613"/>
            <a:ext cx="7772400" cy="426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600">
                <a:solidFill>
                  <a:srgbClr val="0084D1"/>
                </a:solidFill>
                <a:cs typeface="Arial" charset="0"/>
              </a:rPr>
              <a:t>Ahora aparecerán algunos nombres científicos y tenéis que </a:t>
            </a:r>
            <a:r>
              <a:rPr lang="es-ES" sz="3600" b="1">
                <a:solidFill>
                  <a:srgbClr val="0084D1"/>
                </a:solidFill>
                <a:cs typeface="Arial" charset="0"/>
              </a:rPr>
              <a:t>adivinar</a:t>
            </a:r>
            <a:r>
              <a:rPr lang="es-ES" sz="3600">
                <a:solidFill>
                  <a:srgbClr val="0084D1"/>
                </a:solidFill>
                <a:cs typeface="Arial" charset="0"/>
              </a:rPr>
              <a:t> de qué animal se trata.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2525"/>
            <a:ext cx="8229600" cy="62547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</a:rPr>
              <a:t>Panthera leo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938" y="1944688"/>
            <a:ext cx="6080125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3875" y="1944688"/>
            <a:ext cx="3016250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Panthera tigris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30275" y="2062163"/>
            <a:ext cx="7278688" cy="27670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Ya falta poco para que termines la carrera de Veterinaria y te han enviado a hacer unas prácticas al servicio de </a:t>
            </a:r>
            <a:r>
              <a:rPr lang="es-ES" sz="16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aduanas</a:t>
            </a: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, donde se supervisa que no entren o salgan de manera ilegal especímenes enfermos o robados.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s-ES" sz="1600">
              <a:solidFill>
                <a:srgbClr val="0084D1"/>
              </a:solidFill>
              <a:latin typeface="Calibri" pitchFamily="32" charset="0"/>
              <a:cs typeface="Arial" charset="0"/>
            </a:endParaRP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La veterinaria responsable te pide que vayas al almacén número 12, donde acaba de llegar un cargamento proveniente de Lima (Perú). Tienes que traer al laboratorio una </a:t>
            </a:r>
            <a:r>
              <a:rPr lang="es-ES" sz="16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llama</a:t>
            </a: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,</a:t>
            </a:r>
            <a:r>
              <a:rPr lang="es-ES" sz="1600" b="1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que se cree que puede estar enferma, para realizar los análisis pertinentes.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s-ES" sz="1600">
              <a:solidFill>
                <a:srgbClr val="0084D1"/>
              </a:solidFill>
              <a:latin typeface="Calibri" pitchFamily="32" charset="0"/>
              <a:cs typeface="Arial" charset="0"/>
            </a:endParaRP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Cuando te presentas en el almacén, los encargados te dicen que no saben cual es la llama. Hay cuatro animales que se parecen mucho...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285875" y="2032000"/>
            <a:ext cx="8229600" cy="397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400">
              <a:solidFill>
                <a:srgbClr val="000000"/>
              </a:solidFill>
              <a:cs typeface="Arial" charset="0"/>
            </a:endParaRPr>
          </a:p>
          <a:p>
            <a:pPr marL="342900" indent="-341313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Estos dos animales pertenecen </a:t>
            </a:r>
          </a:p>
          <a:p>
            <a:pPr marL="342900" indent="-341313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al mismo 						</a:t>
            </a:r>
          </a:p>
          <a:p>
            <a:pPr marL="342900" indent="-341313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pero a distinta</a:t>
            </a:r>
          </a:p>
          <a:p>
            <a:pPr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435350" y="2835275"/>
            <a:ext cx="2757488" cy="944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s-ES" sz="50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género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657725" y="3527425"/>
            <a:ext cx="3154363" cy="930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s-ES" sz="4900" b="1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especie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0" y="1770063"/>
            <a:ext cx="9144000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200">
                <a:solidFill>
                  <a:srgbClr val="808080"/>
                </a:solidFill>
                <a:cs typeface="Arial" charset="0"/>
              </a:rPr>
              <a:t>Pista: ¿Alguien sabe brasileño?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900" y="2160588"/>
            <a:ext cx="4194175" cy="4316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7200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Ananas Comosus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457200" y="2276475"/>
            <a:ext cx="8229600" cy="1979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¿A qué reino pertenece </a:t>
            </a:r>
          </a:p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Ananas comosus</a:t>
            </a:r>
            <a:r>
              <a:rPr lang="es-ES" sz="3600" b="1">
                <a:solidFill>
                  <a:srgbClr val="0084D1"/>
                </a:solidFill>
                <a:cs typeface="Arial" charset="0"/>
              </a:rPr>
              <a:t>?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00163" y="4086225"/>
            <a:ext cx="6804025" cy="803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 dirty="0">
                <a:solidFill>
                  <a:srgbClr val="000000"/>
                </a:solidFill>
                <a:cs typeface="Calibri" pitchFamily="32" charset="0"/>
              </a:rPr>
              <a:t>REINO PLANTAE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2447925"/>
            <a:ext cx="5759450" cy="4052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57200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Amanita Muscaria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1804988"/>
            <a:ext cx="9144000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200">
                <a:solidFill>
                  <a:srgbClr val="808080"/>
                </a:solidFill>
                <a:cs typeface="Arial" charset="0"/>
              </a:rPr>
              <a:t>Pista: Muy muy venenosa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457200" y="2276475"/>
            <a:ext cx="8229600" cy="1979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¿A qué reino pertenece </a:t>
            </a:r>
          </a:p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Amanita muscaria</a:t>
            </a:r>
            <a:r>
              <a:rPr lang="es-ES" sz="3600" b="1">
                <a:solidFill>
                  <a:srgbClr val="0084D1"/>
                </a:solidFill>
                <a:cs typeface="Arial" charset="0"/>
              </a:rPr>
              <a:t>?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00163" y="4086225"/>
            <a:ext cx="6804025" cy="803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 dirty="0">
                <a:solidFill>
                  <a:srgbClr val="000000"/>
                </a:solidFill>
                <a:cs typeface="Calibri" pitchFamily="32" charset="0"/>
              </a:rPr>
              <a:t>REINO FUNGI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457200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Escherichia coli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879725" y="1806575"/>
            <a:ext cx="3455988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s-ES" sz="1200">
                <a:solidFill>
                  <a:srgbClr val="999999"/>
                </a:solidFill>
                <a:cs typeface="Arial" charset="0"/>
              </a:rPr>
              <a:t>Pista: Uno de los parámetros que se tienen en cuenta a la hora de conceder banderas azules a las playas es la cantidad de Escherichia coli de sus aguas.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0" y="1882775"/>
            <a:ext cx="5383213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606800" y="6335713"/>
            <a:ext cx="4816475" cy="334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000">
                <a:solidFill>
                  <a:srgbClr val="999999"/>
                </a:solidFill>
                <a:cs typeface="Calibri" pitchFamily="32" charset="0"/>
              </a:rPr>
              <a:t>Foto tomada con un microscopio electrónico. Fuente wikipedia.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Escherichia coli </a:t>
            </a:r>
            <a:r>
              <a:rPr lang="es-ES" sz="2000">
                <a:solidFill>
                  <a:srgbClr val="0084D1"/>
                </a:solidFill>
                <a:cs typeface="Arial" charset="0"/>
              </a:rPr>
              <a:t>Bacterias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57200" y="2276475"/>
            <a:ext cx="8229600" cy="1979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dirty="0">
                <a:solidFill>
                  <a:srgbClr val="0084D1"/>
                </a:solidFill>
                <a:cs typeface="Arial" charset="0"/>
              </a:rPr>
              <a:t>¿A qué reino pertenece </a:t>
            </a:r>
          </a:p>
          <a:p>
            <a:pPr marL="342900" indent="-341313" algn="ctr">
              <a:lnSpc>
                <a:spcPct val="100000"/>
              </a:lnSpc>
              <a:spcBef>
                <a:spcPts val="9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Escherichia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coli</a:t>
            </a:r>
            <a:r>
              <a:rPr lang="es-ES" sz="3600" b="1" dirty="0">
                <a:solidFill>
                  <a:srgbClr val="0084D1"/>
                </a:solidFill>
                <a:cs typeface="Arial" charset="0"/>
              </a:rPr>
              <a:t>?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300163" y="4086225"/>
            <a:ext cx="6804025" cy="803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 dirty="0">
                <a:solidFill>
                  <a:srgbClr val="000000"/>
                </a:solidFill>
                <a:cs typeface="Calibri" pitchFamily="32" charset="0"/>
              </a:rPr>
              <a:t>REINO PROTISTA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467544" y="2492896"/>
            <a:ext cx="8229600" cy="257827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Oso pardo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Oso polar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Oso negro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Ursus maritimus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60848"/>
            <a:ext cx="5851525" cy="3900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8788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Ursus maritimus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473200"/>
            <a:ext cx="7772400" cy="820738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/>
              <a:t>Solo uno de estos cuatro animales es </a:t>
            </a:r>
            <a:r>
              <a:rPr lang="es-ES" sz="1600" b="1">
                <a:solidFill>
                  <a:srgbClr val="0084D1"/>
                </a:solidFill>
              </a:rPr>
              <a:t>una llama</a:t>
            </a:r>
            <a:r>
              <a:rPr lang="es-ES" sz="1600"/>
              <a:t>. ¿Cúal es?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95525"/>
            <a:ext cx="8839200" cy="2419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15900" y="4927600"/>
            <a:ext cx="2160588" cy="488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20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1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376488" y="4927600"/>
            <a:ext cx="2160587" cy="488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20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2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535488" y="4927600"/>
            <a:ext cx="2160587" cy="488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20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3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696075" y="4927600"/>
            <a:ext cx="2160588" cy="488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s-ES" sz="20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1717675"/>
            <a:ext cx="2752725" cy="1709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6288" y="4103688"/>
            <a:ext cx="2684462" cy="1789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98725" y="3024188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>
                <a:solidFill>
                  <a:srgbClr val="000000"/>
                </a:solidFill>
                <a:cs typeface="Arial" charset="0"/>
              </a:rPr>
              <a:t>El oso pardo sería </a:t>
            </a:r>
            <a:r>
              <a:rPr lang="es-ES" sz="2000" b="1" i="1">
                <a:solidFill>
                  <a:srgbClr val="0084D1"/>
                </a:solidFill>
                <a:cs typeface="Arial" charset="0"/>
              </a:rPr>
              <a:t>Ursus arctos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63600" y="34782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>
                <a:solidFill>
                  <a:srgbClr val="000000"/>
                </a:solidFill>
                <a:cs typeface="Arial" charset="0"/>
              </a:rPr>
              <a:t>y el oso negro sería </a:t>
            </a:r>
            <a:r>
              <a:rPr lang="es-ES" sz="2000" b="1" i="1">
                <a:solidFill>
                  <a:srgbClr val="0084D1"/>
                </a:solidFill>
                <a:cs typeface="Arial" charset="0"/>
              </a:rPr>
              <a:t>Ursus americanus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204864"/>
            <a:ext cx="8228013" cy="3024336"/>
          </a:xfrm>
        </p:spPr>
        <p:txBody>
          <a:bodyPr/>
          <a:lstStyle/>
          <a:p>
            <a:pPr algn="ctr"/>
            <a:r>
              <a:rPr lang="es-ES" sz="2800" b="1" kern="1200" dirty="0">
                <a:solidFill>
                  <a:srgbClr val="0084D1"/>
                </a:solidFill>
                <a:latin typeface="Arial" charset="0"/>
                <a:cs typeface="Arial" charset="0"/>
              </a:rPr>
              <a:t>EN ALGUNAS </a:t>
            </a:r>
            <a:r>
              <a:rPr lang="es-ES" sz="2800" b="1" kern="1200" dirty="0" smtClean="0">
                <a:solidFill>
                  <a:srgbClr val="0084D1"/>
                </a:solidFill>
                <a:latin typeface="Arial" charset="0"/>
                <a:cs typeface="Arial" charset="0"/>
              </a:rPr>
              <a:t>OCASIONES, EL NOMBRE </a:t>
            </a:r>
            <a:r>
              <a:rPr lang="es-ES" sz="2800" b="1" kern="1200" dirty="0">
                <a:solidFill>
                  <a:srgbClr val="0084D1"/>
                </a:solidFill>
                <a:latin typeface="Arial" charset="0"/>
                <a:cs typeface="Arial" charset="0"/>
              </a:rPr>
              <a:t>UTILIZADO PARA </a:t>
            </a:r>
            <a:r>
              <a:rPr lang="es-ES" sz="2800" b="1" kern="1200" dirty="0" smtClean="0">
                <a:solidFill>
                  <a:srgbClr val="0084D1"/>
                </a:solidFill>
                <a:latin typeface="Arial" charset="0"/>
                <a:cs typeface="Arial" charset="0"/>
              </a:rPr>
              <a:t>DESIGNAR EL </a:t>
            </a:r>
            <a:r>
              <a:rPr lang="es-ES" sz="2800" b="1" kern="1200" dirty="0">
                <a:solidFill>
                  <a:srgbClr val="0084D1"/>
                </a:solidFill>
                <a:latin typeface="Arial" charset="0"/>
                <a:cs typeface="Arial" charset="0"/>
              </a:rPr>
              <a:t>GÉNERO Y LA ESPECIE COINCIDE</a:t>
            </a:r>
            <a:r>
              <a:rPr lang="es-ES" sz="2800" b="1" kern="1200" dirty="0" smtClean="0">
                <a:solidFill>
                  <a:srgbClr val="0084D1"/>
                </a:solidFill>
                <a:latin typeface="Arial" charset="0"/>
                <a:cs typeface="Arial" charset="0"/>
              </a:rPr>
              <a:t>.</a:t>
            </a:r>
          </a:p>
          <a:p>
            <a:pPr algn="ctr"/>
            <a:endParaRPr lang="es-ES" sz="2800" b="1" kern="1200" dirty="0">
              <a:solidFill>
                <a:srgbClr val="0084D1"/>
              </a:solidFill>
              <a:latin typeface="Arial" charset="0"/>
              <a:cs typeface="Arial" charset="0"/>
            </a:endParaRPr>
          </a:p>
          <a:p>
            <a:pPr algn="ctr"/>
            <a:r>
              <a:rPr lang="es-ES" sz="2800" b="1" kern="1200" dirty="0">
                <a:solidFill>
                  <a:srgbClr val="0084D1"/>
                </a:solidFill>
                <a:latin typeface="Arial" charset="0"/>
                <a:cs typeface="Arial" charset="0"/>
              </a:rPr>
              <a:t>VEAMOS ALGUNOS EJEMPLOS.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458788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Bison bison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425" y="2016125"/>
            <a:ext cx="6696075" cy="4464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8788" y="1152525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Bison bison </a:t>
            </a:r>
            <a:r>
              <a:rPr lang="es-ES" sz="2000">
                <a:solidFill>
                  <a:srgbClr val="0084D1"/>
                </a:solidFill>
                <a:cs typeface="Arial" charset="0"/>
              </a:rPr>
              <a:t>Bisonte americano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95536" y="1412776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Bubo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bubo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536" y="2780928"/>
            <a:ext cx="8229600" cy="24326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Buitre leonado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 err="1">
                <a:solidFill>
                  <a:srgbClr val="0084D1"/>
                </a:solidFill>
                <a:cs typeface="Arial" charset="0"/>
              </a:rPr>
              <a:t>Buho</a:t>
            </a:r>
            <a:r>
              <a:rPr lang="es-ES" sz="2000" dirty="0">
                <a:solidFill>
                  <a:srgbClr val="0084D1"/>
                </a:solidFill>
                <a:cs typeface="Arial" charset="0"/>
              </a:rPr>
              <a:t> real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Burro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25" y="1944688"/>
            <a:ext cx="6788150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Bubo bubo </a:t>
            </a:r>
            <a:r>
              <a:rPr lang="es-ES" sz="2000">
                <a:solidFill>
                  <a:srgbClr val="0084D1"/>
                </a:solidFill>
                <a:cs typeface="Arial" charset="0"/>
              </a:rPr>
              <a:t>Buho real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67544" y="2636912"/>
            <a:ext cx="8229600" cy="3138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Cactus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Faneca Brava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Urraca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7544" y="1484784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Pica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pica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238" y="1911350"/>
            <a:ext cx="5851525" cy="3903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Pica pica </a:t>
            </a:r>
            <a:r>
              <a:rPr lang="es-ES" sz="2000">
                <a:solidFill>
                  <a:srgbClr val="0084D1"/>
                </a:solidFill>
                <a:cs typeface="Arial" charset="0"/>
              </a:rPr>
              <a:t>Urraca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67544" y="2780928"/>
            <a:ext cx="8229600" cy="3138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Víbora diamantina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Zorro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Avispa </a:t>
            </a:r>
            <a:r>
              <a:rPr lang="es-ES" sz="2000" dirty="0" err="1">
                <a:solidFill>
                  <a:srgbClr val="0084D1"/>
                </a:solidFill>
                <a:cs typeface="Arial" charset="0"/>
              </a:rPr>
              <a:t>velutina</a:t>
            </a:r>
            <a:endParaRPr lang="es-ES" sz="2000" dirty="0">
              <a:solidFill>
                <a:srgbClr val="0084D1"/>
              </a:solidFill>
              <a:cs typeface="Arial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95536" y="1556792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Vulpes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vulpes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688" y="1944688"/>
            <a:ext cx="6778625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Vulpes vulpes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19100" y="1622425"/>
            <a:ext cx="8302625" cy="337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    llama		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    </a:t>
            </a: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guanaco		    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    </a:t>
            </a: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alpaca		         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vicuña</a:t>
            </a:r>
            <a:endParaRPr lang="es-ES" sz="1600" b="1" dirty="0">
              <a:solidFill>
                <a:srgbClr val="0084D1"/>
              </a:solidFill>
              <a:cs typeface="Calibri" pitchFamily="32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466850" y="5018088"/>
            <a:ext cx="6165850" cy="742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La </a:t>
            </a:r>
            <a:r>
              <a:rPr lang="es-ES" sz="1600" b="1">
                <a:solidFill>
                  <a:srgbClr val="000000"/>
                </a:solidFill>
                <a:cs typeface="Arial" charset="0"/>
              </a:rPr>
              <a:t>llama</a:t>
            </a:r>
            <a:r>
              <a:rPr lang="es-ES" sz="1600">
                <a:solidFill>
                  <a:srgbClr val="000000"/>
                </a:solidFill>
                <a:cs typeface="Arial" charset="0"/>
              </a:rPr>
              <a:t> es una variante doméstica del guanaco, que es salvaje, al igual que la alpaca es la variante doméstica de la vicuña.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95525"/>
            <a:ext cx="8839200" cy="2419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215900" y="1295400"/>
            <a:ext cx="1597025" cy="1077913"/>
          </a:xfrm>
          <a:prstGeom prst="ellipse">
            <a:avLst/>
          </a:prstGeom>
          <a:noFill/>
          <a:ln w="38160" cap="flat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67544" y="2924944"/>
            <a:ext cx="8229600" cy="3138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Búfalo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 err="1">
                <a:solidFill>
                  <a:srgbClr val="0084D1"/>
                </a:solidFill>
                <a:cs typeface="Arial" charset="0"/>
              </a:rPr>
              <a:t>Buho</a:t>
            </a: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Sapo común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5536" y="1628800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Bufo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bufo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60848"/>
            <a:ext cx="5851525" cy="3900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Bufo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bufo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2000" dirty="0">
                <a:solidFill>
                  <a:srgbClr val="0084D1"/>
                </a:solidFill>
                <a:cs typeface="Arial" charset="0"/>
              </a:rPr>
              <a:t>Sapo común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924944"/>
            <a:ext cx="8228013" cy="604664"/>
          </a:xfrm>
        </p:spPr>
        <p:txBody>
          <a:bodyPr/>
          <a:lstStyle/>
          <a:p>
            <a:pPr algn="ctr"/>
            <a:r>
              <a:rPr lang="es-ES" sz="2800" b="1" kern="1200" dirty="0">
                <a:solidFill>
                  <a:srgbClr val="0084D1"/>
                </a:solidFill>
                <a:latin typeface="Arial" charset="0"/>
                <a:cs typeface="Arial" charset="0"/>
              </a:rPr>
              <a:t>TRES MÁS Y TERMINAMOS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Corvus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corax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1806575"/>
            <a:ext cx="9144000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200">
                <a:solidFill>
                  <a:srgbClr val="808080"/>
                </a:solidFill>
                <a:cs typeface="Arial" charset="0"/>
              </a:rPr>
              <a:t>Fácil, no hay pistas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85788" y="4824413"/>
            <a:ext cx="9709150" cy="979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s-ES" sz="2000">
                <a:solidFill>
                  <a:srgbClr val="FFFFFF"/>
                </a:solidFill>
                <a:cs typeface="Arial" charset="0"/>
              </a:rPr>
              <a:t>Cuervo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6488832" cy="4325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Corvus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3600" b="1" i="1" dirty="0" err="1" smtClean="0">
                <a:solidFill>
                  <a:srgbClr val="0084D1"/>
                </a:solidFill>
                <a:cs typeface="Arial" charset="0"/>
              </a:rPr>
              <a:t>corax</a:t>
            </a:r>
            <a:r>
              <a:rPr lang="es-ES" sz="3600" b="1" i="1" dirty="0" smtClean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2000" dirty="0">
                <a:solidFill>
                  <a:srgbClr val="0084D1"/>
                </a:solidFill>
                <a:cs typeface="Arial" charset="0"/>
              </a:rPr>
              <a:t>Cuervo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8788" y="1189038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Tuber melanosporum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1843088"/>
            <a:ext cx="9144000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1200">
                <a:solidFill>
                  <a:srgbClr val="808080"/>
                </a:solidFill>
                <a:cs typeface="Arial" charset="0"/>
              </a:rPr>
              <a:t>Pista: Hongo muy apreciado en gastronomía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163" y="1954213"/>
            <a:ext cx="6034087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Tuber melanosporum </a:t>
            </a:r>
            <a:r>
              <a:rPr lang="es-ES" sz="2000">
                <a:solidFill>
                  <a:srgbClr val="0084D1"/>
                </a:solidFill>
                <a:cs typeface="Arial" charset="0"/>
              </a:rPr>
              <a:t>Trufa negra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467544" y="2636912"/>
            <a:ext cx="8229600" cy="3138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999999"/>
                </a:solidFill>
                <a:cs typeface="Arial" charset="0"/>
              </a:rPr>
              <a:t>Tres opciones: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999999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Caracol europeo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Chacal</a:t>
            </a: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 dirty="0">
              <a:solidFill>
                <a:srgbClr val="0084D1"/>
              </a:solidFill>
              <a:cs typeface="Arial" charset="0"/>
            </a:endParaRPr>
          </a:p>
          <a:p>
            <a:pPr marL="342900" indent="-138113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Tiburón blanco</a:t>
            </a:r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67544" y="1412776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Carcharodon</a:t>
            </a:r>
            <a:r>
              <a:rPr lang="es-ES" sz="3600" b="1" i="1" dirty="0">
                <a:solidFill>
                  <a:srgbClr val="0084D1"/>
                </a:solidFill>
                <a:cs typeface="Arial" charset="0"/>
              </a:rPr>
              <a:t> </a:t>
            </a:r>
            <a:r>
              <a:rPr lang="es-ES" sz="3600" b="1" i="1" dirty="0" err="1">
                <a:solidFill>
                  <a:srgbClr val="0084D1"/>
                </a:solidFill>
                <a:cs typeface="Arial" charset="0"/>
              </a:rPr>
              <a:t>carcharias</a:t>
            </a:r>
            <a:endParaRPr lang="es-ES" sz="3600" b="1" i="1" dirty="0">
              <a:solidFill>
                <a:srgbClr val="0084D1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458788" y="1154113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600" b="1" i="1">
                <a:solidFill>
                  <a:srgbClr val="0084D1"/>
                </a:solidFill>
                <a:cs typeface="Arial" charset="0"/>
              </a:rPr>
              <a:t>Carcharodon Carcharias </a:t>
            </a:r>
            <a:r>
              <a:rPr lang="es-ES" sz="2400">
                <a:solidFill>
                  <a:srgbClr val="0084D1"/>
                </a:solidFill>
                <a:cs typeface="Arial" charset="0"/>
              </a:rPr>
              <a:t>tiburón blanco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363" y="1871663"/>
            <a:ext cx="6970712" cy="4646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40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6970712" cy="4646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67544" y="908720"/>
            <a:ext cx="8229600" cy="62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084D1"/>
                </a:solidFill>
                <a:cs typeface="Arial" charset="0"/>
              </a:rPr>
              <a:t>Por cierto, ¿De qué sexo es el tiburón de la fotografía?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42938" y="5040313"/>
            <a:ext cx="7858125" cy="463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0000"/>
                </a:solidFill>
                <a:cs typeface="Arial" charset="0"/>
              </a:rPr>
              <a:t>¿Qué diferencia salta a la vista entre las variantes domésticas y las salvajes?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95525"/>
            <a:ext cx="8839200" cy="2419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9100" y="1622425"/>
            <a:ext cx="8302625" cy="337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    llama		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    </a:t>
            </a: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guanaco		    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    </a:t>
            </a:r>
            <a:r>
              <a:rPr lang="es-ES" sz="1600" b="1" dirty="0">
                <a:solidFill>
                  <a:srgbClr val="0084D1"/>
                </a:solidFill>
                <a:cs typeface="Calibri" pitchFamily="32" charset="0"/>
              </a:rPr>
              <a:t>alpaca		         </a:t>
            </a:r>
            <a:r>
              <a:rPr lang="es-ES" sz="1600" b="1" dirty="0" smtClean="0">
                <a:solidFill>
                  <a:srgbClr val="0084D1"/>
                </a:solidFill>
                <a:cs typeface="Calibri" pitchFamily="32" charset="0"/>
              </a:rPr>
              <a:t>vicuña</a:t>
            </a:r>
            <a:endParaRPr lang="es-ES" sz="1600" b="1" dirty="0">
              <a:solidFill>
                <a:srgbClr val="0084D1"/>
              </a:solidFill>
              <a:cs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40768"/>
            <a:ext cx="5822950" cy="3843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cxnSp>
        <p:nvCxnSpPr>
          <p:cNvPr id="52227" name="AutoShape 3"/>
          <p:cNvCxnSpPr>
            <a:cxnSpLocks noChangeShapeType="1"/>
          </p:cNvCxnSpPr>
          <p:nvPr/>
        </p:nvCxnSpPr>
        <p:spPr bwMode="auto">
          <a:xfrm flipV="1">
            <a:off x="3851920" y="4005064"/>
            <a:ext cx="569912" cy="331787"/>
          </a:xfrm>
          <a:prstGeom prst="bentConnector3">
            <a:avLst>
              <a:gd name="adj1" fmla="val 50000"/>
            </a:avLst>
          </a:prstGeom>
          <a:noFill/>
          <a:ln w="28440" cap="flat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827584" y="4077072"/>
            <a:ext cx="3816424" cy="427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s-ES" sz="1600">
                <a:solidFill>
                  <a:srgbClr val="FFFFFF"/>
                </a:solidFill>
                <a:latin typeface="Calibri" pitchFamily="32" charset="0"/>
                <a:cs typeface="Calibri" pitchFamily="32" charset="0"/>
              </a:rPr>
              <a:t>Mordisco de otro tiburón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051720" y="5301208"/>
            <a:ext cx="5040560" cy="95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cs typeface="Arial" charset="0"/>
              </a:rPr>
              <a:t>Esos </a:t>
            </a:r>
            <a:r>
              <a:rPr lang="es-ES" dirty="0" err="1">
                <a:solidFill>
                  <a:srgbClr val="000000"/>
                </a:solidFill>
                <a:cs typeface="Arial" charset="0"/>
              </a:rPr>
              <a:t>claspers</a:t>
            </a:r>
            <a:r>
              <a:rPr lang="es-ES" dirty="0">
                <a:solidFill>
                  <a:srgbClr val="000000"/>
                </a:solidFill>
                <a:cs typeface="Arial" charset="0"/>
              </a:rPr>
              <a:t> indican que es un macho.</a:t>
            </a:r>
          </a:p>
          <a:p>
            <a:pPr algn="ctr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cs typeface="Arial" charset="0"/>
              </a:rPr>
              <a:t>Si fuese una hembra no los tendría.</a:t>
            </a:r>
          </a:p>
          <a:p>
            <a:endParaRPr lang="es-E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687388" y="1090613"/>
            <a:ext cx="7772400" cy="426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>Un repaso para terminar</a:t>
            </a:r>
            <a:br>
              <a:rPr lang="es-ES" sz="2000">
                <a:solidFill>
                  <a:srgbClr val="0084D1"/>
                </a:solidFill>
                <a:cs typeface="Arial" charset="0"/>
              </a:rPr>
            </a:br>
            <a:r>
              <a:rPr lang="es-ES" sz="2000">
                <a:solidFill>
                  <a:srgbClr val="0084D1"/>
                </a:solidFill>
                <a:cs typeface="Arial" charset="0"/>
              </a:rPr>
              <a:t>¿cómo se llama la clasificación que engloba a todos los seres vivos y sirve para identificarlos?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-142875" y="3771900"/>
            <a:ext cx="9709150" cy="979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s-ES" sz="3600" b="1" dirty="0">
                <a:solidFill>
                  <a:srgbClr val="0084D1"/>
                </a:solidFill>
                <a:cs typeface="Arial" charset="0"/>
              </a:rPr>
              <a:t>Clasificación taxonómica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-144463" y="3771900"/>
            <a:ext cx="9709151" cy="979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s-ES" sz="3600" b="1">
                <a:solidFill>
                  <a:srgbClr val="0084D1"/>
                </a:solidFill>
                <a:cs typeface="Arial" charset="0"/>
              </a:rPr>
              <a:t>Género y especie</a:t>
            </a: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7388" y="1090613"/>
            <a:ext cx="7772400" cy="426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/>
            </a:r>
            <a:br>
              <a:rPr lang="es-ES" sz="2000">
                <a:solidFill>
                  <a:srgbClr val="0084D1"/>
                </a:solidFill>
                <a:cs typeface="Arial" charset="0"/>
              </a:rPr>
            </a:br>
            <a:r>
              <a:rPr lang="es-ES" sz="2000">
                <a:solidFill>
                  <a:srgbClr val="0084D1"/>
                </a:solidFill>
                <a:cs typeface="Arial" charset="0"/>
              </a:rPr>
              <a:t>¿Qué dos categorías taxonómicas se utilizan para designar el nombre científico de un ser vivo?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1"/>
          <p:cNvSpPr>
            <a:spLocks noChangeArrowheads="1"/>
          </p:cNvSpPr>
          <p:nvPr/>
        </p:nvSpPr>
        <p:spPr bwMode="auto">
          <a:xfrm>
            <a:off x="838200" y="3887788"/>
            <a:ext cx="7469188" cy="512762"/>
          </a:xfrm>
          <a:prstGeom prst="roundRect">
            <a:avLst>
              <a:gd name="adj" fmla="val 16667"/>
            </a:avLst>
          </a:prstGeom>
          <a:solidFill>
            <a:srgbClr val="0084D1">
              <a:alpha val="39999"/>
            </a:srgbClr>
          </a:solidFill>
          <a:ln w="9525" cap="flat">
            <a:solidFill>
              <a:srgbClr val="0084D1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57200" y="1079500"/>
            <a:ext cx="822960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215900" indent="-215900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>¿Cómo se deben escribir el género y la especie?</a:t>
            </a:r>
          </a:p>
          <a:p>
            <a:pPr marL="215900" indent="-215900"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>
              <a:solidFill>
                <a:srgbClr val="0084D1"/>
              </a:solidFill>
              <a:cs typeface="Arial" charset="0"/>
            </a:endParaRPr>
          </a:p>
          <a:p>
            <a:pPr marL="215900" indent="-215900"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>01. En negrita y mayúsculas</a:t>
            </a:r>
          </a:p>
          <a:p>
            <a:pPr marL="215900" indent="-215900" algn="ctr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>
              <a:solidFill>
                <a:srgbClr val="0084D1"/>
              </a:solidFill>
              <a:cs typeface="Arial" charset="0"/>
            </a:endParaRPr>
          </a:p>
          <a:p>
            <a:pPr marL="215900" indent="-215900"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>02. En cursiva y minúsculas excepto la primera letra de la especie</a:t>
            </a:r>
          </a:p>
          <a:p>
            <a:pPr marL="215900" indent="-215900" algn="ctr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>
              <a:solidFill>
                <a:srgbClr val="0084D1"/>
              </a:solidFill>
              <a:cs typeface="Arial" charset="0"/>
            </a:endParaRPr>
          </a:p>
          <a:p>
            <a:pPr marL="215900" indent="-215900"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>
                <a:solidFill>
                  <a:srgbClr val="0084D1"/>
                </a:solidFill>
                <a:cs typeface="Arial" charset="0"/>
              </a:rPr>
              <a:t>03. En cursiva y minúsculas excepto la primera letra del género</a:t>
            </a:r>
          </a:p>
          <a:p>
            <a:pPr marL="215900" indent="-215900" algn="ctr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2000">
              <a:solidFill>
                <a:srgbClr val="0084D1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-39688" y="0"/>
            <a:ext cx="11776076" cy="770413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s-E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7796213" y="1447800"/>
            <a:ext cx="180975" cy="427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223963" y="3887788"/>
            <a:ext cx="180975" cy="34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616075" y="2636838"/>
            <a:ext cx="5913438" cy="1584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2000" b="1">
                <a:solidFill>
                  <a:srgbClr val="0084D1"/>
                </a:solidFill>
                <a:cs typeface="Arial" charset="0"/>
              </a:rPr>
              <a:t>"No es la especie más fuerte la que sobrevive, tampoco la más inteligente. Es aquella que mejor se adapta al cambio".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s-ES" sz="1600">
              <a:solidFill>
                <a:srgbClr val="0084D1"/>
              </a:solidFill>
              <a:cs typeface="Arial" charset="0"/>
            </a:endParaRP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1600">
                <a:solidFill>
                  <a:srgbClr val="0084D1"/>
                </a:solidFill>
                <a:cs typeface="Arial" charset="0"/>
              </a:rPr>
              <a:t>Charles Darwin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20725" y="2484438"/>
            <a:ext cx="7920038" cy="51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2800">
                <a:solidFill>
                  <a:srgbClr val="0084D1"/>
                </a:solidFill>
                <a:cs typeface="Calibri" pitchFamily="32" charset="0"/>
              </a:rPr>
              <a:t>Efectivamente, </a:t>
            </a:r>
            <a:r>
              <a:rPr lang="es-ES" sz="2800" b="1">
                <a:solidFill>
                  <a:srgbClr val="0084D1"/>
                </a:solidFill>
                <a:cs typeface="Calibri" pitchFamily="32" charset="0"/>
              </a:rPr>
              <a:t>la cantidad de lana.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160588" y="3024188"/>
            <a:ext cx="4751387" cy="57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600" dirty="0">
                <a:solidFill>
                  <a:srgbClr val="000000"/>
                </a:solidFill>
                <a:cs typeface="Calibri" pitchFamily="32" charset="0"/>
              </a:rPr>
              <a:t>¿Qué hizo que la llama y la alpaca acabaran teniendo más lana que sus variantes salvajes?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70000"/>
            <a:ext cx="7772400" cy="4265613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2000">
                <a:solidFill>
                  <a:srgbClr val="0084D1"/>
                </a:solidFill>
              </a:rPr>
              <a:t>Inicialmente la </a:t>
            </a:r>
            <a:r>
              <a:rPr lang="es-ES" sz="2000" b="1">
                <a:solidFill>
                  <a:srgbClr val="0084D1"/>
                </a:solidFill>
              </a:rPr>
              <a:t>llama</a:t>
            </a:r>
            <a:r>
              <a:rPr lang="es-ES" sz="2000">
                <a:solidFill>
                  <a:srgbClr val="0084D1"/>
                </a:solidFill>
              </a:rPr>
              <a:t> y el </a:t>
            </a:r>
            <a:r>
              <a:rPr lang="es-ES" sz="2000" b="1">
                <a:solidFill>
                  <a:srgbClr val="0084D1"/>
                </a:solidFill>
              </a:rPr>
              <a:t>guanaco</a:t>
            </a:r>
            <a:r>
              <a:rPr lang="es-ES" sz="2000">
                <a:solidFill>
                  <a:srgbClr val="0084D1"/>
                </a:solidFill>
              </a:rPr>
              <a:t> eran una misma especie pero la intervención humana a lo largo de muchas generaciones, seleccionando para la reproducción a los individuos con más lana, hizo que surgieran dos especies distintas. Lo mismo les ocurrió a las </a:t>
            </a:r>
            <a:r>
              <a:rPr lang="es-ES" sz="2000" b="1">
                <a:solidFill>
                  <a:srgbClr val="0084D1"/>
                </a:solidFill>
              </a:rPr>
              <a:t>alpacas </a:t>
            </a:r>
            <a:r>
              <a:rPr lang="es-ES" sz="2000">
                <a:solidFill>
                  <a:srgbClr val="0084D1"/>
                </a:solidFill>
              </a:rPr>
              <a:t>y las </a:t>
            </a:r>
            <a:r>
              <a:rPr lang="es-ES" sz="2000" b="1">
                <a:solidFill>
                  <a:srgbClr val="0084D1"/>
                </a:solidFill>
              </a:rPr>
              <a:t>vicuñas</a:t>
            </a:r>
            <a:r>
              <a:rPr lang="es-ES" sz="2000">
                <a:solidFill>
                  <a:srgbClr val="0084D1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359025"/>
            <a:ext cx="7772400" cy="665163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/>
              <a:t>P</a:t>
            </a:r>
            <a:r>
              <a:rPr lang="es-ES" sz="1600"/>
              <a:t>ara evitar ambigüedades, confusiones o incluso engaños existe una clasificación que engloba a todos los seres vivos y sirve para identificarlos de manera precisa.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233488" y="3060700"/>
            <a:ext cx="6677025" cy="1281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Se denomina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s-ES" sz="3600" b="1" dirty="0">
                <a:solidFill>
                  <a:srgbClr val="0084D1"/>
                </a:solidFill>
                <a:latin typeface="Calibri" pitchFamily="32" charset="0"/>
                <a:cs typeface="Calibri" pitchFamily="32" charset="0"/>
              </a:rPr>
              <a:t>Clasificación Taxonómica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60413" y="1893888"/>
            <a:ext cx="7623175" cy="669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1600">
                <a:solidFill>
                  <a:srgbClr val="000000"/>
                </a:solidFill>
                <a:cs typeface="Calibri" pitchFamily="32" charset="0"/>
              </a:rPr>
              <a:t>La </a:t>
            </a:r>
            <a:r>
              <a:rPr lang="es-ES" sz="1600" b="1">
                <a:solidFill>
                  <a:srgbClr val="0084D1"/>
                </a:solidFill>
                <a:cs typeface="Calibri" pitchFamily="32" charset="0"/>
              </a:rPr>
              <a:t>Clasificación taxonómica</a:t>
            </a:r>
            <a:r>
              <a:rPr lang="es-ES" sz="1600">
                <a:solidFill>
                  <a:srgbClr val="000000"/>
                </a:solidFill>
                <a:cs typeface="Calibri" pitchFamily="32" charset="0"/>
              </a:rPr>
              <a:t> se divide en distintas categorías denominadas </a:t>
            </a:r>
            <a:r>
              <a:rPr lang="es-ES" sz="1600" b="1">
                <a:solidFill>
                  <a:srgbClr val="000000"/>
                </a:solidFill>
                <a:cs typeface="Calibri" pitchFamily="32" charset="0"/>
              </a:rPr>
              <a:t>taxones </a:t>
            </a:r>
            <a:r>
              <a:rPr lang="es-ES" sz="1600">
                <a:solidFill>
                  <a:srgbClr val="000000"/>
                </a:solidFill>
                <a:cs typeface="Calibri" pitchFamily="32" charset="0"/>
              </a:rPr>
              <a:t>donde se incluye a todos los seres vivos.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36912"/>
            <a:ext cx="4692650" cy="3527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945</Words>
  <Application>Microsoft Office PowerPoint</Application>
  <PresentationFormat>Presentación en pantalla (4:3)</PresentationFormat>
  <Paragraphs>262</Paragraphs>
  <Slides>54</Slides>
  <Notes>51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54</vt:i4>
      </vt:variant>
    </vt:vector>
  </HeadingPairs>
  <TitlesOfParts>
    <vt:vector size="57" baseType="lpstr">
      <vt:lpstr>Tema de Office</vt:lpstr>
      <vt:lpstr>Tema de Office</vt:lpstr>
      <vt:lpstr>Tema de Office</vt:lpstr>
      <vt:lpstr>Aduanas</vt:lpstr>
      <vt:lpstr>Diapositiva 2</vt:lpstr>
      <vt:lpstr>Solo uno de estos cuatro animales es una llama. ¿Cúal es?</vt:lpstr>
      <vt:lpstr>Diapositiva 4</vt:lpstr>
      <vt:lpstr>Diapositiva 5</vt:lpstr>
      <vt:lpstr>Diapositiva 6</vt:lpstr>
      <vt:lpstr>Inicialmente la llama y el guanaco eran una misma especie pero la intervención humana a lo largo de muchas generaciones, seleccionando para la reproducción a los individuos con más lana, hizo que surgieran dos especies distintas. Lo mismo les ocurrió a las alpacas y las vicuñas.</vt:lpstr>
      <vt:lpstr>Para evitar ambigüedades, confusiones o incluso engaños existe una clasificación que engloba a todos los seres vivos y sirve para identificarlos de manera precisa.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Panthera leo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Aduanas</dc:title>
  <dc:creator>Javier Martínez</dc:creator>
  <cp:lastModifiedBy>Javier Martínez</cp:lastModifiedBy>
  <cp:revision>9</cp:revision>
  <cp:lastPrinted>1601-01-01T00:00:00Z</cp:lastPrinted>
  <dcterms:created xsi:type="dcterms:W3CDTF">1601-01-01T00:00:00Z</dcterms:created>
  <dcterms:modified xsi:type="dcterms:W3CDTF">2021-11-02T08:20:14Z</dcterms:modified>
</cp:coreProperties>
</file>